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C79"/>
            </a:gs>
            <a:gs pos="100000">
              <a:srgbClr val="9437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Mathmagicians.png" descr="Mathmagicians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0735865" y="46831"/>
            <a:ext cx="13648089" cy="136222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HE WINNERS"/>
          <p:cNvSpPr txBox="1"/>
          <p:nvPr>
            <p:ph type="title"/>
          </p:nvPr>
        </p:nvSpPr>
        <p:spPr>
          <a:xfrm>
            <a:off x="1295400" y="4384675"/>
            <a:ext cx="9247971" cy="4699000"/>
          </a:xfrm>
          <a:prstGeom prst="rect">
            <a:avLst/>
          </a:prstGeom>
        </p:spPr>
        <p:txBody>
          <a:bodyPr/>
          <a:lstStyle/>
          <a:p>
            <a:pPr/>
            <a:r>
              <a:t>THE WINNERS</a:t>
            </a:r>
          </a:p>
        </p:txBody>
      </p:sp>
      <p:sp>
        <p:nvSpPr>
          <p:cNvPr id="169" name="Ms. Keski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Ms. Keskin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rete-labs.png" descr="arete-labs.png"/>
          <p:cNvPicPr>
            <a:picLocks noChangeAspect="1"/>
          </p:cNvPicPr>
          <p:nvPr/>
        </p:nvPicPr>
        <p:blipFill>
          <a:blip r:embed="rId2">
            <a:alphaModFix amt="29968"/>
            <a:extLst/>
          </a:blip>
          <a:stretch>
            <a:fillRect/>
          </a:stretch>
        </p:blipFill>
        <p:spPr>
          <a:xfrm>
            <a:off x="-2119492" y="1253595"/>
            <a:ext cx="30033994" cy="1252538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ARETTA LABS -…"/>
          <p:cNvSpPr txBox="1"/>
          <p:nvPr/>
        </p:nvSpPr>
        <p:spPr>
          <a:xfrm>
            <a:off x="1990515" y="2755009"/>
            <a:ext cx="20402971" cy="313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ARETTA LABS - 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MADNESS COMPETETIONS</a:t>
            </a:r>
          </a:p>
        </p:txBody>
      </p:sp>
      <p:sp>
        <p:nvSpPr>
          <p:cNvPr id="212" name="The &quot;Mathmagicians&quot; took the Math Madness contest against the team &quot;Valor Eagles&quot; and won it with a lead 24-3."/>
          <p:cNvSpPr txBox="1"/>
          <p:nvPr/>
        </p:nvSpPr>
        <p:spPr>
          <a:xfrm>
            <a:off x="1944717" y="5856659"/>
            <a:ext cx="21468194" cy="20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The "Mathmagicians" took the Math Madness contest against the team "Valor Eagles" and won it with a lead 24-3. </a:t>
            </a:r>
          </a:p>
        </p:txBody>
      </p:sp>
      <p:sp>
        <p:nvSpPr>
          <p:cNvPr id="213" name="Christina Thomas,…"/>
          <p:cNvSpPr txBox="1"/>
          <p:nvPr/>
        </p:nvSpPr>
        <p:spPr>
          <a:xfrm>
            <a:off x="1957308" y="7287583"/>
            <a:ext cx="15586530" cy="608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Renee Ogoh,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Kanyinsola  Ijaduola,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Leah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Izuchukwu Nwadike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arete-labs.png" descr="arete-labs.png"/>
          <p:cNvPicPr>
            <a:picLocks noChangeAspect="1"/>
          </p:cNvPicPr>
          <p:nvPr/>
        </p:nvPicPr>
        <p:blipFill>
          <a:blip r:embed="rId2">
            <a:alphaModFix amt="29968"/>
            <a:extLst/>
          </a:blip>
          <a:stretch>
            <a:fillRect/>
          </a:stretch>
        </p:blipFill>
        <p:spPr>
          <a:xfrm>
            <a:off x="-2119492" y="1253595"/>
            <a:ext cx="30033994" cy="125253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ARETTA LABS -…"/>
          <p:cNvSpPr txBox="1"/>
          <p:nvPr/>
        </p:nvSpPr>
        <p:spPr>
          <a:xfrm>
            <a:off x="1990515" y="2755009"/>
            <a:ext cx="20402971" cy="313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ARETTA LABS - 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MADNESS COMPETETIONS</a:t>
            </a:r>
          </a:p>
        </p:txBody>
      </p:sp>
      <p:sp>
        <p:nvSpPr>
          <p:cNvPr id="217" name="The &quot;Mathmagicians&quot; took the Math Madness contest against the team &quot;Little Indians&quot; and won it with a lead 13-8."/>
          <p:cNvSpPr txBox="1"/>
          <p:nvPr/>
        </p:nvSpPr>
        <p:spPr>
          <a:xfrm>
            <a:off x="1944717" y="6013420"/>
            <a:ext cx="21468194" cy="144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The "Mathmagicians" took the Math Madness contest against the team "Little Indians" and won it with a lead 13-8. </a:t>
            </a:r>
          </a:p>
        </p:txBody>
      </p:sp>
      <p:sp>
        <p:nvSpPr>
          <p:cNvPr id="218" name="Christina Thomas,…"/>
          <p:cNvSpPr txBox="1"/>
          <p:nvPr/>
        </p:nvSpPr>
        <p:spPr>
          <a:xfrm>
            <a:off x="1957308" y="7582731"/>
            <a:ext cx="15586530" cy="549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Renee Ogoh,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Kanyinsola  Ijaduola,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Izuchukwu Nwadike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Math-League-1.jpg" descr="Math-League-1.jpg"/>
          <p:cNvPicPr>
            <a:picLocks noChangeAspect="1"/>
          </p:cNvPicPr>
          <p:nvPr/>
        </p:nvPicPr>
        <p:blipFill>
          <a:blip r:embed="rId2">
            <a:alphaModFix amt="53492"/>
            <a:extLst/>
          </a:blip>
          <a:stretch>
            <a:fillRect/>
          </a:stretch>
        </p:blipFill>
        <p:spPr>
          <a:xfrm>
            <a:off x="3626732" y="1474532"/>
            <a:ext cx="17541949" cy="121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22" name="Math League’s main goal is educational: to promote enjoyment and study of mathematics by organizing contests for grades 4-12. Math League contests help to enrich mathematics programs. Each contest covers topics appropriate to the contest grade level. It "/>
          <p:cNvSpPr txBox="1"/>
          <p:nvPr/>
        </p:nvSpPr>
        <p:spPr>
          <a:xfrm>
            <a:off x="1139263" y="4513972"/>
            <a:ext cx="22516887" cy="6437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            </a:t>
            </a:r>
          </a:p>
          <a:p>
            <a:pPr>
              <a:defRPr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Math League’s main goal is educational: to promote enjoyment and study of mathematics by organizing contests for grades 4-12. Math League contests help to enrich mathematics programs. Each contest covers topics appropriate to the contest grade level. It is an international-wide contest. </a:t>
            </a:r>
          </a:p>
          <a:p>
            <a:pPr>
              <a:defRPr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</a:p>
        </p:txBody>
      </p:sp>
      <p:sp>
        <p:nvSpPr>
          <p:cNvPr id="223" name="MATH LEAGUE CONTEST"/>
          <p:cNvSpPr txBox="1"/>
          <p:nvPr/>
        </p:nvSpPr>
        <p:spPr>
          <a:xfrm>
            <a:off x="1111677" y="2250101"/>
            <a:ext cx="19307544" cy="231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MATH LEAGUE CONTEST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Math-League-1.jpg" descr="Math-League-1.jpg"/>
          <p:cNvPicPr>
            <a:picLocks noChangeAspect="1"/>
          </p:cNvPicPr>
          <p:nvPr/>
        </p:nvPicPr>
        <p:blipFill>
          <a:blip r:embed="rId2">
            <a:alphaModFix amt="53492"/>
            <a:extLst/>
          </a:blip>
          <a:stretch>
            <a:fillRect/>
          </a:stretch>
        </p:blipFill>
        <p:spPr>
          <a:xfrm>
            <a:off x="3626732" y="1474532"/>
            <a:ext cx="17541949" cy="121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27" name="Text"/>
          <p:cNvSpPr txBox="1"/>
          <p:nvPr/>
        </p:nvSpPr>
        <p:spPr>
          <a:xfrm>
            <a:off x="11750497" y="5365419"/>
            <a:ext cx="883006" cy="298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28" name="MATH LEAGUE CONTEST…"/>
          <p:cNvSpPr txBox="1"/>
          <p:nvPr/>
        </p:nvSpPr>
        <p:spPr>
          <a:xfrm>
            <a:off x="1111677" y="1625287"/>
            <a:ext cx="19307544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LEAGUE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January</a:t>
            </a:r>
          </a:p>
        </p:txBody>
      </p:sp>
      <p:sp>
        <p:nvSpPr>
          <p:cNvPr id="229" name="Joshua Major - 1. Place…"/>
          <p:cNvSpPr txBox="1"/>
          <p:nvPr/>
        </p:nvSpPr>
        <p:spPr>
          <a:xfrm>
            <a:off x="1272166" y="5264631"/>
            <a:ext cx="7766686" cy="607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Joshua Major - 1.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 - 2.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 - 3.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Jennifer Ononaku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Math-League-1.jpg" descr="Math-League-1.jpg"/>
          <p:cNvPicPr>
            <a:picLocks noChangeAspect="1"/>
          </p:cNvPicPr>
          <p:nvPr/>
        </p:nvPicPr>
        <p:blipFill>
          <a:blip r:embed="rId2">
            <a:alphaModFix amt="53492"/>
            <a:extLst/>
          </a:blip>
          <a:stretch>
            <a:fillRect/>
          </a:stretch>
        </p:blipFill>
        <p:spPr>
          <a:xfrm>
            <a:off x="3626732" y="1474532"/>
            <a:ext cx="17541949" cy="121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33" name="Text"/>
          <p:cNvSpPr txBox="1"/>
          <p:nvPr/>
        </p:nvSpPr>
        <p:spPr>
          <a:xfrm>
            <a:off x="11750497" y="5365419"/>
            <a:ext cx="883006" cy="298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34" name="MATH LEAGUE CONTEST…"/>
          <p:cNvSpPr txBox="1"/>
          <p:nvPr/>
        </p:nvSpPr>
        <p:spPr>
          <a:xfrm>
            <a:off x="1111677" y="2172013"/>
            <a:ext cx="19307544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LEAGUE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February</a:t>
            </a:r>
          </a:p>
        </p:txBody>
      </p:sp>
      <p:sp>
        <p:nvSpPr>
          <p:cNvPr id="235" name="Nigel Seymour - 1. Place…"/>
          <p:cNvSpPr txBox="1"/>
          <p:nvPr/>
        </p:nvSpPr>
        <p:spPr>
          <a:xfrm>
            <a:off x="1272166" y="6157940"/>
            <a:ext cx="7461251" cy="53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 - 1.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 - 2.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 3.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Simmons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Math-League-1.jpg" descr="Math-League-1.jpg"/>
          <p:cNvPicPr>
            <a:picLocks noChangeAspect="1"/>
          </p:cNvPicPr>
          <p:nvPr/>
        </p:nvPicPr>
        <p:blipFill>
          <a:blip r:embed="rId2">
            <a:alphaModFix amt="53492"/>
            <a:extLst/>
          </a:blip>
          <a:stretch>
            <a:fillRect/>
          </a:stretch>
        </p:blipFill>
        <p:spPr>
          <a:xfrm>
            <a:off x="3626732" y="1474532"/>
            <a:ext cx="17541949" cy="121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39" name="Text"/>
          <p:cNvSpPr txBox="1"/>
          <p:nvPr/>
        </p:nvSpPr>
        <p:spPr>
          <a:xfrm>
            <a:off x="11750497" y="5365419"/>
            <a:ext cx="883006" cy="298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40" name="MATH LEAGUE CONTEST…"/>
          <p:cNvSpPr txBox="1"/>
          <p:nvPr/>
        </p:nvSpPr>
        <p:spPr>
          <a:xfrm>
            <a:off x="1750639" y="1956320"/>
            <a:ext cx="19307544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LEAGUE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March</a:t>
            </a:r>
          </a:p>
        </p:txBody>
      </p:sp>
      <p:sp>
        <p:nvSpPr>
          <p:cNvPr id="241" name="Nigel Seymour - 1. Place…"/>
          <p:cNvSpPr txBox="1"/>
          <p:nvPr/>
        </p:nvSpPr>
        <p:spPr>
          <a:xfrm>
            <a:off x="1855341" y="6157940"/>
            <a:ext cx="7764146" cy="53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 - 1.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 - 2.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Simmons - 3.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Math-League-1.jpg" descr="Math-League-1.jpg"/>
          <p:cNvPicPr>
            <a:picLocks noChangeAspect="1"/>
          </p:cNvPicPr>
          <p:nvPr/>
        </p:nvPicPr>
        <p:blipFill>
          <a:blip r:embed="rId2">
            <a:alphaModFix amt="53492"/>
            <a:extLst/>
          </a:blip>
          <a:stretch>
            <a:fillRect/>
          </a:stretch>
        </p:blipFill>
        <p:spPr>
          <a:xfrm>
            <a:off x="3626732" y="1474532"/>
            <a:ext cx="17541949" cy="1212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45" name="Text"/>
          <p:cNvSpPr txBox="1"/>
          <p:nvPr/>
        </p:nvSpPr>
        <p:spPr>
          <a:xfrm>
            <a:off x="11750497" y="5365419"/>
            <a:ext cx="883006" cy="298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46" name="MATH LEAGUE CONTEST…"/>
          <p:cNvSpPr txBox="1"/>
          <p:nvPr/>
        </p:nvSpPr>
        <p:spPr>
          <a:xfrm>
            <a:off x="1750639" y="1956320"/>
            <a:ext cx="19307544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LEAGUE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Annual Algebra-1</a:t>
            </a:r>
          </a:p>
        </p:txBody>
      </p:sp>
      <p:sp>
        <p:nvSpPr>
          <p:cNvPr id="247" name="Lily Adeyemo - 1. Place…"/>
          <p:cNvSpPr txBox="1"/>
          <p:nvPr/>
        </p:nvSpPr>
        <p:spPr>
          <a:xfrm>
            <a:off x="1745996" y="5796072"/>
            <a:ext cx="17541949" cy="563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877097" anchor="ctr"/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Lily Adeyemo - 1.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 - 2.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 Christina Thomas - 3. Place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Shawn Conley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Izuchukwu Nwadike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Sab’Vea Edwards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Renee Ogoh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Liam Brinton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Rachelle Cisse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Kiyah Bryant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Hassan Lane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Jaela Auguste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0" sz="5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Samara Dickerson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YHvbfQ-1_400x400.jpg" descr="YHvbfQ-1_400x400.jpg"/>
          <p:cNvPicPr>
            <a:picLocks noChangeAspect="1"/>
          </p:cNvPicPr>
          <p:nvPr/>
        </p:nvPicPr>
        <p:blipFill>
          <a:blip r:embed="rId2">
            <a:alphaModFix amt="36262"/>
            <a:extLst/>
          </a:blip>
          <a:stretch>
            <a:fillRect/>
          </a:stretch>
        </p:blipFill>
        <p:spPr>
          <a:xfrm>
            <a:off x="5690195" y="1012267"/>
            <a:ext cx="13003480" cy="1300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"/>
          <p:cNvSpPr txBox="1"/>
          <p:nvPr/>
        </p:nvSpPr>
        <p:spPr>
          <a:xfrm>
            <a:off x="1990515" y="3982175"/>
            <a:ext cx="20402971" cy="295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51" name="Caribou Contest"/>
          <p:cNvSpPr txBox="1"/>
          <p:nvPr/>
        </p:nvSpPr>
        <p:spPr>
          <a:xfrm>
            <a:off x="1840645" y="1594814"/>
            <a:ext cx="15466531" cy="4111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Caribou Contest</a:t>
            </a:r>
          </a:p>
        </p:txBody>
      </p:sp>
      <p:sp>
        <p:nvSpPr>
          <p:cNvPr id="252" name="Caribou is a international math competition. High school students are taking the test in a two different grade level as 9-10 and 11-12.…"/>
          <p:cNvSpPr txBox="1"/>
          <p:nvPr/>
        </p:nvSpPr>
        <p:spPr>
          <a:xfrm>
            <a:off x="1949990" y="3837920"/>
            <a:ext cx="19997757" cy="859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Caribou is a international math competition. High school students are taking the test in a two different grade level as 9-10 and 11-12. 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The Caribou Mathematics Competition or Caribou Cup is an international online math contest held six times over the school year, typically over 2 days in October, November, January, February, April, and May. Each contest is run at the 6 contest levels, Grade 2, 3/4, 5/6, 7/8, 9/10, and 11/12.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YHvbfQ-1_400x400.jpg" descr="YHvbfQ-1_400x400.jpg"/>
          <p:cNvPicPr>
            <a:picLocks noChangeAspect="1"/>
          </p:cNvPicPr>
          <p:nvPr/>
        </p:nvPicPr>
        <p:blipFill>
          <a:blip r:embed="rId2">
            <a:alphaModFix amt="36262"/>
            <a:extLst/>
          </a:blip>
          <a:stretch>
            <a:fillRect/>
          </a:stretch>
        </p:blipFill>
        <p:spPr>
          <a:xfrm>
            <a:off x="5690195" y="1012267"/>
            <a:ext cx="13003480" cy="1300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9/10…"/>
          <p:cNvSpPr txBox="1"/>
          <p:nvPr/>
        </p:nvSpPr>
        <p:spPr>
          <a:xfrm>
            <a:off x="1990515" y="4719352"/>
            <a:ext cx="20402971" cy="876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9/10</a:t>
            </a:r>
          </a:p>
          <a:p>
            <a: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Favour Nwogu - Statewide 1st place, Countrywide 19th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Suhani Patel - Statewide 2nd place, Countrywide 27th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Jayden Russell - Statewide 3rd place, Countrywide 29th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Nigel Seymour - Statewide 4th place, Countrywide 30th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Jennifer Ononaku - Statewide 5th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Christina Thomas - Statewide 6th place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11/12</a:t>
            </a:r>
          </a:p>
          <a:p>
            <a: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Joshua Major - Statewide 2nd place</a:t>
            </a:r>
          </a:p>
        </p:txBody>
      </p:sp>
      <p:sp>
        <p:nvSpPr>
          <p:cNvPr id="256" name="Caribou Contest…"/>
          <p:cNvSpPr txBox="1"/>
          <p:nvPr/>
        </p:nvSpPr>
        <p:spPr>
          <a:xfrm>
            <a:off x="1913542" y="1282779"/>
            <a:ext cx="15466531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Caribou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January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YHvbfQ-1_400x400.jpg" descr="YHvbfQ-1_400x400.jpg"/>
          <p:cNvPicPr>
            <a:picLocks noChangeAspect="1"/>
          </p:cNvPicPr>
          <p:nvPr/>
        </p:nvPicPr>
        <p:blipFill>
          <a:blip r:embed="rId2">
            <a:alphaModFix amt="36262"/>
            <a:extLst/>
          </a:blip>
          <a:stretch>
            <a:fillRect/>
          </a:stretch>
        </p:blipFill>
        <p:spPr>
          <a:xfrm>
            <a:off x="5690195" y="1012267"/>
            <a:ext cx="13003480" cy="1300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9/10…"/>
          <p:cNvSpPr txBox="1"/>
          <p:nvPr/>
        </p:nvSpPr>
        <p:spPr>
          <a:xfrm>
            <a:off x="1473025" y="4463125"/>
            <a:ext cx="22237977" cy="873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9/10 </a:t>
            </a:r>
          </a:p>
          <a:p>
            <a:pPr marL="647700" indent="-64770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4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Favour Nwogu - Statewide 1st place, Countrywide 14th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Kanyinsola Ijaduola - Statewide 2nd place, Countrywide 16th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Suhani Patel - Statewide 3rd place, Countrywide 21st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Renee Ogoh - Statewide 4th place, Countrywide 23rd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Nigel Seymour - Statewide 5th place, Countrywide 25th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Izuchukwu Nwadike - Statewide 6th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Jayden Russell - Statewide 7th place</a:t>
            </a:r>
          </a:p>
          <a:p>
            <a:pPr marL="647700" indent="-647700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4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Christina Thomas- Statewide 8th place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11/12</a:t>
            </a:r>
          </a:p>
          <a:p>
            <a:pPr marL="647700" indent="-64770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4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Hannah Simmons - Statewide 1st place, Countrywide 4th place, Worldwide 116th place</a:t>
            </a:r>
          </a:p>
        </p:txBody>
      </p:sp>
      <p:sp>
        <p:nvSpPr>
          <p:cNvPr id="260" name="Caribou Contest…"/>
          <p:cNvSpPr txBox="1"/>
          <p:nvPr/>
        </p:nvSpPr>
        <p:spPr>
          <a:xfrm>
            <a:off x="1439713" y="1282779"/>
            <a:ext cx="15466530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Caribou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February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s statewide &amp; nationwide &amp; international wide!"/>
          <p:cNvSpPr txBox="1"/>
          <p:nvPr>
            <p:ph type="body" idx="21"/>
          </p:nvPr>
        </p:nvSpPr>
        <p:spPr>
          <a:xfrm>
            <a:off x="1295400" y="8117284"/>
            <a:ext cx="21869400" cy="1480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4200">
              <a:spcBef>
                <a:spcPts val="3200"/>
              </a:spcBef>
              <a:defRPr spc="-153" sz="5100">
                <a:solidFill>
                  <a:srgbClr val="FE8725"/>
                </a:solidFill>
              </a:defRPr>
            </a:lvl1pPr>
          </a:lstStyle>
          <a:p>
            <a:pPr/>
            <a:r>
              <a:t>As statewide &amp; nationwide &amp; international wide!</a:t>
            </a:r>
          </a:p>
        </p:txBody>
      </p:sp>
      <p:sp>
        <p:nvSpPr>
          <p:cNvPr id="172" name="Mathmagicians represented our school in 4 different Math Olympiads"/>
          <p:cNvSpPr txBox="1"/>
          <p:nvPr>
            <p:ph type="body" sz="half" idx="1"/>
          </p:nvPr>
        </p:nvSpPr>
        <p:spPr>
          <a:xfrm>
            <a:off x="1295400" y="3190197"/>
            <a:ext cx="21869400" cy="4730167"/>
          </a:xfrm>
          <a:prstGeom prst="rect">
            <a:avLst/>
          </a:prstGeom>
        </p:spPr>
        <p:txBody>
          <a:bodyPr/>
          <a:lstStyle>
            <a:lvl1pPr defTabSz="404495">
              <a:defRPr spc="-219" sz="10976">
                <a:solidFill>
                  <a:srgbClr val="5630F6"/>
                </a:solidFill>
              </a:defRPr>
            </a:lvl1pPr>
          </a:lstStyle>
          <a:p>
            <a:pPr/>
            <a:r>
              <a:t>Mathmagicians represented our school in 4 different Math Olympiads</a:t>
            </a:r>
          </a:p>
        </p:txBody>
      </p:sp>
      <p:pic>
        <p:nvPicPr>
          <p:cNvPr id="173" name="AMC.jpg" descr="AM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54" y="1860627"/>
            <a:ext cx="4935938" cy="341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Math-League-1.jpg" descr="Math-League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078" y="9606960"/>
            <a:ext cx="5651822" cy="390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YHvbfQ-1_400x400.jpg" descr="YHvbfQ-1_400x4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53339" y="10186192"/>
            <a:ext cx="3240180" cy="3240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arete-labs.png" descr="arete-lab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60412" y="2387268"/>
            <a:ext cx="5481131" cy="2285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YHvbfQ-1_400x400.jpg" descr="YHvbfQ-1_400x400.jpg"/>
          <p:cNvPicPr>
            <a:picLocks noChangeAspect="1"/>
          </p:cNvPicPr>
          <p:nvPr/>
        </p:nvPicPr>
        <p:blipFill>
          <a:blip r:embed="rId2">
            <a:alphaModFix amt="36262"/>
            <a:extLst/>
          </a:blip>
          <a:stretch>
            <a:fillRect/>
          </a:stretch>
        </p:blipFill>
        <p:spPr>
          <a:xfrm>
            <a:off x="5690195" y="1012267"/>
            <a:ext cx="13003480" cy="1300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9/10…"/>
          <p:cNvSpPr txBox="1"/>
          <p:nvPr/>
        </p:nvSpPr>
        <p:spPr>
          <a:xfrm>
            <a:off x="1990515" y="4633108"/>
            <a:ext cx="21799766" cy="690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9/10</a:t>
            </a:r>
          </a:p>
          <a:p>
            <a:pPr marL="971550" indent="-97155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Nigel Seymour - Statewide 1st place, Countrywide 8th place, Worldwide 335th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Christina Thomas - Statewide 2nd place, Countrywide 14th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Suhani Patel - Statewide 3rd place, Countrywide 19st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Leah Brooks - Statewide 4th place, Countrywide 20th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Izuchukwu Nwadike - Statewide 5th place, Countrywide 27th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Kanyinsola Ijaduola - Statewide 7th place</a:t>
            </a:r>
          </a:p>
        </p:txBody>
      </p:sp>
      <p:sp>
        <p:nvSpPr>
          <p:cNvPr id="264" name="Caribou Contest…"/>
          <p:cNvSpPr txBox="1"/>
          <p:nvPr/>
        </p:nvSpPr>
        <p:spPr>
          <a:xfrm>
            <a:off x="1913542" y="1282779"/>
            <a:ext cx="15466531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Caribou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April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YHvbfQ-1_400x400.jpg" descr="YHvbfQ-1_400x400.jpg"/>
          <p:cNvPicPr>
            <a:picLocks noChangeAspect="1"/>
          </p:cNvPicPr>
          <p:nvPr/>
        </p:nvPicPr>
        <p:blipFill>
          <a:blip r:embed="rId2">
            <a:alphaModFix amt="36262"/>
            <a:extLst/>
          </a:blip>
          <a:stretch>
            <a:fillRect/>
          </a:stretch>
        </p:blipFill>
        <p:spPr>
          <a:xfrm>
            <a:off x="5690195" y="1012267"/>
            <a:ext cx="13003480" cy="1300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9/10…"/>
          <p:cNvSpPr txBox="1"/>
          <p:nvPr/>
        </p:nvSpPr>
        <p:spPr>
          <a:xfrm>
            <a:off x="1990515" y="4851799"/>
            <a:ext cx="21799766" cy="690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6000">
                <a:solidFill>
                  <a:srgbClr val="FF93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9/10</a:t>
            </a:r>
          </a:p>
          <a:p>
            <a:pPr marL="971550" indent="-97155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Nigel Seymour - Statewide 1st place, Countrywide 9th place, Worldwide 321th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Christina Thomas - Statewide 2nd place, Countrywide 17th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Suhani Patel - Statewide 3rd place, Countrywide 18st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Kanyinsola Ijaduola - Statewide 5th place, Countrywide 27th Place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Jayden Russell - Statewide 6th place, </a:t>
            </a:r>
          </a:p>
          <a:p>
            <a:pPr marL="809625" indent="-809625" algn="l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00000"/>
              <a:buChar char="•"/>
              <a:tabLst/>
              <a:defRPr b="1" spc="0" sz="50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Favour Nwogu- Statewide 7th place</a:t>
            </a:r>
          </a:p>
        </p:txBody>
      </p:sp>
      <p:sp>
        <p:nvSpPr>
          <p:cNvPr id="268" name="Caribou Contest…"/>
          <p:cNvSpPr txBox="1"/>
          <p:nvPr/>
        </p:nvSpPr>
        <p:spPr>
          <a:xfrm>
            <a:off x="1913542" y="1282779"/>
            <a:ext cx="15466531" cy="35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665" sz="133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Caribou Contest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CMIT golden tigers.png" descr="CMIT golden tigers.png"/>
          <p:cNvPicPr>
            <a:picLocks noChangeAspect="1"/>
          </p:cNvPicPr>
          <p:nvPr/>
        </p:nvPicPr>
        <p:blipFill>
          <a:blip r:embed="rId2">
            <a:alphaModFix amt="35945"/>
            <a:extLst/>
          </a:blip>
          <a:stretch>
            <a:fillRect/>
          </a:stretch>
        </p:blipFill>
        <p:spPr>
          <a:xfrm>
            <a:off x="4491961" y="1331628"/>
            <a:ext cx="15400078" cy="1233233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“no success is a coincidence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“no success is a coincidence”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Mathmagicians.png" descr="Mathmagicians.png"/>
          <p:cNvPicPr>
            <a:picLocks noChangeAspect="1"/>
          </p:cNvPicPr>
          <p:nvPr/>
        </p:nvPicPr>
        <p:blipFill>
          <a:blip r:embed="rId2">
            <a:alphaModFix amt="25652"/>
            <a:extLst/>
          </a:blip>
          <a:stretch>
            <a:fillRect/>
          </a:stretch>
        </p:blipFill>
        <p:spPr>
          <a:xfrm>
            <a:off x="5124042" y="1340817"/>
            <a:ext cx="12461120" cy="1243756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Nigel Seymour - 4 times…"/>
          <p:cNvSpPr txBox="1"/>
          <p:nvPr>
            <p:ph type="body" idx="21"/>
          </p:nvPr>
        </p:nvSpPr>
        <p:spPr>
          <a:xfrm>
            <a:off x="1017705" y="4279046"/>
            <a:ext cx="22643738" cy="9270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77775">
              <a:spcBef>
                <a:spcPts val="0"/>
              </a:spcBef>
              <a:defRPr b="1" spc="-310" sz="7772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Nigel Seymour - 4 times</a:t>
            </a:r>
          </a:p>
          <a:p>
            <a:pPr defTabSz="777775">
              <a:spcBef>
                <a:spcPts val="0"/>
              </a:spcBef>
              <a:defRPr b="1" spc="-310" sz="7772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Favour Nwogu - 2 times</a:t>
            </a:r>
          </a:p>
          <a:p>
            <a:pPr defTabSz="777775">
              <a:spcBef>
                <a:spcPts val="0"/>
              </a:spcBef>
              <a:defRPr b="1" spc="-310" sz="7772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Joshua Major - 2 times</a:t>
            </a:r>
          </a:p>
          <a:p>
            <a:pPr defTabSz="777775">
              <a:spcBef>
                <a:spcPts val="0"/>
              </a:spcBef>
              <a:defRPr b="1" spc="-310" sz="7772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Jayden Russell - 1 time</a:t>
            </a:r>
          </a:p>
          <a:p>
            <a:pPr defTabSz="777775">
              <a:spcBef>
                <a:spcPts val="0"/>
              </a:spcBef>
              <a:defRPr b="1" spc="-310" sz="7772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Hannah Simmons - 1 time</a:t>
            </a:r>
          </a:p>
          <a:p>
            <a:pPr defTabSz="777775">
              <a:spcBef>
                <a:spcPts val="0"/>
              </a:spcBef>
              <a:defRPr b="1" spc="-310" sz="7772">
                <a:latin typeface="+mn-lt"/>
                <a:ea typeface="+mn-ea"/>
                <a:cs typeface="+mn-cs"/>
                <a:sym typeface="Graphik"/>
              </a:defRPr>
            </a:pPr>
          </a:p>
          <a:p>
            <a:pPr defTabSz="777775">
              <a:spcBef>
                <a:spcPts val="0"/>
              </a:spcBef>
              <a:defRPr b="1" spc="-310" sz="7772">
                <a:solidFill>
                  <a:srgbClr val="9437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Earned 1st Place</a:t>
            </a:r>
          </a:p>
        </p:txBody>
      </p:sp>
      <p:sp>
        <p:nvSpPr>
          <p:cNvPr id="275" name="Fun Facts!"/>
          <p:cNvSpPr txBox="1"/>
          <p:nvPr>
            <p:ph type="body" sz="half" idx="1"/>
          </p:nvPr>
        </p:nvSpPr>
        <p:spPr>
          <a:xfrm>
            <a:off x="1257300" y="-21352"/>
            <a:ext cx="21869400" cy="4730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37FF"/>
                </a:solidFill>
              </a:defRPr>
            </a:lvl1pPr>
          </a:lstStyle>
          <a:p>
            <a:pPr/>
            <a:r>
              <a:t>Fun Facts!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Mathmagicians.png" descr="Mathmagicians.png"/>
          <p:cNvPicPr>
            <a:picLocks noChangeAspect="1"/>
          </p:cNvPicPr>
          <p:nvPr/>
        </p:nvPicPr>
        <p:blipFill>
          <a:blip r:embed="rId2">
            <a:alphaModFix amt="69861"/>
            <a:extLst/>
          </a:blip>
          <a:stretch>
            <a:fillRect/>
          </a:stretch>
        </p:blipFill>
        <p:spPr>
          <a:xfrm>
            <a:off x="5330374" y="9345"/>
            <a:ext cx="13723252" cy="13697310"/>
          </a:xfrm>
          <a:prstGeom prst="rect">
            <a:avLst/>
          </a:prstGeom>
          <a:ln w="12700">
            <a:miter lim="400000"/>
          </a:ln>
          <a:effectLst>
            <a:reflection blurRad="0" stA="43670" stPos="0" endA="0" endPos="40000" dist="0" dir="5400000" fadeDir="5400000" sx="100000" sy="-100000" kx="0" ky="0" algn="bl" rotWithShape="0"/>
          </a:effectLst>
        </p:spPr>
      </p:pic>
      <p:sp>
        <p:nvSpPr>
          <p:cNvPr id="278" name="Thank you to all of you who give effort, attend meetings, engage with me, enjoy math, represent our school in math olympiads, etc...…"/>
          <p:cNvSpPr txBox="1"/>
          <p:nvPr>
            <p:ph type="body" sz="half" idx="1"/>
          </p:nvPr>
        </p:nvSpPr>
        <p:spPr>
          <a:xfrm>
            <a:off x="1260177" y="5765913"/>
            <a:ext cx="21863646" cy="3853768"/>
          </a:xfrm>
          <a:prstGeom prst="rect">
            <a:avLst/>
          </a:prstGeom>
        </p:spPr>
        <p:txBody>
          <a:bodyPr/>
          <a:lstStyle/>
          <a:p>
            <a:pPr defTabSz="615255">
              <a:defRPr spc="-216" sz="5406">
                <a:solidFill>
                  <a:srgbClr val="FFFD97"/>
                </a:solidFill>
              </a:defRPr>
            </a:pPr>
            <a:r>
              <a:t>Thank you to all of you who give effort, attend meetings, engage with me, enjoy math, represent our school in math olympiads, etc...</a:t>
            </a:r>
          </a:p>
          <a:p>
            <a:pPr defTabSz="615255">
              <a:defRPr spc="-216" sz="5406">
                <a:solidFill>
                  <a:srgbClr val="FFFD97"/>
                </a:solidFill>
              </a:defRPr>
            </a:pPr>
            <a:r>
              <a:t>You are the best...</a:t>
            </a:r>
          </a:p>
        </p:txBody>
      </p:sp>
      <p:sp>
        <p:nvSpPr>
          <p:cNvPr id="279" name="Christina Thomas,…"/>
          <p:cNvSpPr txBox="1"/>
          <p:nvPr/>
        </p:nvSpPr>
        <p:spPr>
          <a:xfrm>
            <a:off x="1498771" y="9403949"/>
            <a:ext cx="22244208" cy="331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3" spcCol="1112210" anchor="ctr"/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Renee Ogoh,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Kanyinsola  Ijaduola,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Izuchukwu Nwadike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Leah Brooks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Joshua Major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52" sz="5200">
                <a:solidFill>
                  <a:srgbClr val="A4ABF7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Jennifer Ononaku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s statewide &amp; nationwide &amp; international wide!"/>
          <p:cNvSpPr txBox="1"/>
          <p:nvPr>
            <p:ph type="body" idx="21"/>
          </p:nvPr>
        </p:nvSpPr>
        <p:spPr>
          <a:xfrm>
            <a:off x="1295400" y="8778695"/>
            <a:ext cx="21869400" cy="1480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4200">
              <a:spcBef>
                <a:spcPts val="3200"/>
              </a:spcBef>
              <a:defRPr spc="-153" sz="5100">
                <a:solidFill>
                  <a:srgbClr val="FE8725"/>
                </a:solidFill>
              </a:defRPr>
            </a:lvl1pPr>
          </a:lstStyle>
          <a:p>
            <a:pPr/>
            <a:r>
              <a:t>As statewide &amp; nationwide &amp; international wide!</a:t>
            </a:r>
          </a:p>
        </p:txBody>
      </p:sp>
      <p:sp>
        <p:nvSpPr>
          <p:cNvPr id="179" name="Mathmagicians Participated in 14 different Math competitions &amp; contests"/>
          <p:cNvSpPr txBox="1"/>
          <p:nvPr>
            <p:ph type="body" sz="half" idx="1"/>
          </p:nvPr>
        </p:nvSpPr>
        <p:spPr>
          <a:xfrm>
            <a:off x="1295400" y="4492916"/>
            <a:ext cx="21869400" cy="4730168"/>
          </a:xfrm>
          <a:prstGeom prst="rect">
            <a:avLst/>
          </a:prstGeom>
        </p:spPr>
        <p:txBody>
          <a:bodyPr/>
          <a:lstStyle>
            <a:lvl1pPr defTabSz="387984">
              <a:defRPr spc="-210" sz="10528">
                <a:solidFill>
                  <a:srgbClr val="5630F6"/>
                </a:solidFill>
              </a:defRPr>
            </a:lvl1pPr>
          </a:lstStyle>
          <a:p>
            <a:pPr/>
            <a:r>
              <a:t>Mathmagicians Participated in 14 different Math competitions &amp; contests</a:t>
            </a:r>
          </a:p>
        </p:txBody>
      </p:sp>
      <p:pic>
        <p:nvPicPr>
          <p:cNvPr id="180" name="AMC.jpg" descr="AM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54" y="1860627"/>
            <a:ext cx="4935938" cy="341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Math-League-1.jpg" descr="Math-League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078" y="9606960"/>
            <a:ext cx="5651822" cy="390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YHvbfQ-1_400x400.jpg" descr="YHvbfQ-1_400x4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53339" y="10186192"/>
            <a:ext cx="3240180" cy="3240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rete-labs.png" descr="arete-lab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60412" y="2387268"/>
            <a:ext cx="5481131" cy="2285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AA-Amc competition…"/>
          <p:cNvSpPr txBox="1"/>
          <p:nvPr>
            <p:ph type="body" idx="1"/>
          </p:nvPr>
        </p:nvSpPr>
        <p:spPr>
          <a:xfrm>
            <a:off x="1295400" y="3190197"/>
            <a:ext cx="21869400" cy="7767361"/>
          </a:xfrm>
          <a:prstGeom prst="rect">
            <a:avLst/>
          </a:prstGeom>
        </p:spPr>
        <p:txBody>
          <a:bodyPr/>
          <a:lstStyle/>
          <a:p>
            <a:pPr>
              <a:defRPr spc="-194" sz="9700">
                <a:solidFill>
                  <a:srgbClr val="5630F6"/>
                </a:solidFill>
              </a:defRPr>
            </a:pPr>
            <a:r>
              <a:t>MAA-Amc competition</a:t>
            </a:r>
          </a:p>
          <a:p>
            <a:pPr>
              <a:defRPr spc="-194" sz="9700">
                <a:solidFill>
                  <a:srgbClr val="5630F6"/>
                </a:solidFill>
              </a:defRPr>
            </a:pPr>
            <a:r>
              <a:t>Aretta Labs-Math madness competition</a:t>
            </a:r>
          </a:p>
          <a:p>
            <a:pPr>
              <a:defRPr spc="-194" sz="9700">
                <a:solidFill>
                  <a:srgbClr val="5630F6"/>
                </a:solidFill>
              </a:defRPr>
            </a:pPr>
            <a:r>
              <a:t>Math  League contest</a:t>
            </a:r>
          </a:p>
          <a:p>
            <a:pPr>
              <a:defRPr spc="-194" sz="9700">
                <a:solidFill>
                  <a:srgbClr val="5630F6"/>
                </a:solidFill>
              </a:defRPr>
            </a:pPr>
            <a:r>
              <a:t>Caribou contest</a:t>
            </a:r>
          </a:p>
        </p:txBody>
      </p:sp>
      <p:pic>
        <p:nvPicPr>
          <p:cNvPr id="186" name="AMC.jpg" descr="AM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54" y="1860627"/>
            <a:ext cx="4683991" cy="3240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ath-League-1.jpg" descr="Math-League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078" y="9606960"/>
            <a:ext cx="5651822" cy="390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YHvbfQ-1_400x400.jpg" descr="YHvbfQ-1_400x4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53339" y="10186192"/>
            <a:ext cx="3240180" cy="3240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arete-labs.png" descr="arete-lab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60412" y="2387268"/>
            <a:ext cx="5481131" cy="2285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MC.jpg" descr="AMC.jpg"/>
          <p:cNvPicPr>
            <a:picLocks noChangeAspect="1"/>
          </p:cNvPicPr>
          <p:nvPr/>
        </p:nvPicPr>
        <p:blipFill>
          <a:blip r:embed="rId2">
            <a:alphaModFix amt="18372"/>
            <a:extLst/>
          </a:blip>
          <a:stretch>
            <a:fillRect/>
          </a:stretch>
        </p:blipFill>
        <p:spPr>
          <a:xfrm>
            <a:off x="1898087" y="1090456"/>
            <a:ext cx="19827800" cy="13716006"/>
          </a:xfrm>
          <a:prstGeom prst="rect">
            <a:avLst/>
          </a:prstGeom>
          <a:ln w="12700">
            <a:miter lim="400000"/>
          </a:ln>
          <a:effectLst>
            <a:reflection blurRad="0" stA="45655" stPos="0" endA="0" endPos="40000" dist="0" dir="5400000" fadeDir="5400000" sx="100000" sy="-100000" kx="0" ky="0" algn="bl" rotWithShape="0"/>
          </a:effectLst>
        </p:spPr>
      </p:pic>
      <p:sp>
        <p:nvSpPr>
          <p:cNvPr id="192" name="MAA - AMC…"/>
          <p:cNvSpPr txBox="1"/>
          <p:nvPr/>
        </p:nvSpPr>
        <p:spPr>
          <a:xfrm>
            <a:off x="346045" y="2403547"/>
            <a:ext cx="23691910" cy="979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MAA - AMC </a:t>
            </a:r>
          </a:p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American Mathematics Competitions</a:t>
            </a:r>
          </a:p>
          <a:p>
            <a:pPr algn="l" defTabSz="1160859">
              <a:spcBef>
                <a:spcPts val="0"/>
              </a:spcBef>
              <a:tabLst/>
              <a:defRPr b="1" cap="all" spc="-440" sz="8800"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457200">
              <a:lnSpc>
                <a:spcPct val="100000"/>
              </a:lnSpc>
              <a:spcBef>
                <a:spcPts val="0"/>
              </a:spcBef>
              <a:tabLst/>
              <a:defRPr b="1" spc="0" sz="5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MAA’s American Mathematics Competitions (MAA AMC) program leads the nation in strengthening the mathematical capabilities of the next generation of problem-solvers.</a:t>
            </a:r>
          </a:p>
          <a:p>
            <a:pPr lvl="2" marL="1943100" indent="-64770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4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9 &amp; 10 graders take AMC-10</a:t>
            </a:r>
          </a:p>
          <a:p>
            <a:pPr lvl="2" marL="1943100" indent="-64770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4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11 &amp; 12 graders take AMC-12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AMC.jpg" descr="AMC.jpg"/>
          <p:cNvPicPr>
            <a:picLocks noChangeAspect="1"/>
          </p:cNvPicPr>
          <p:nvPr/>
        </p:nvPicPr>
        <p:blipFill>
          <a:blip r:embed="rId2">
            <a:alphaModFix amt="18372"/>
            <a:extLst/>
          </a:blip>
          <a:stretch>
            <a:fillRect/>
          </a:stretch>
        </p:blipFill>
        <p:spPr>
          <a:xfrm>
            <a:off x="1635297" y="649516"/>
            <a:ext cx="20265192" cy="14018575"/>
          </a:xfrm>
          <a:prstGeom prst="rect">
            <a:avLst/>
          </a:prstGeom>
          <a:ln w="12700">
            <a:miter lim="400000"/>
          </a:ln>
          <a:effectLst>
            <a:reflection blurRad="0" stA="45655" stPos="0" endA="0" endPos="40000" dist="0" dir="5400000" fadeDir="5400000" sx="100000" sy="-100000" kx="0" ky="0" algn="bl" rotWithShape="0"/>
          </a:effectLst>
        </p:spPr>
      </p:pic>
      <p:sp>
        <p:nvSpPr>
          <p:cNvPr id="195" name="7 students participated to AMC-10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FF9300"/>
                </a:solidFill>
              </a:defRPr>
            </a:pPr>
            <a:r>
              <a:t>7 students participated to AMC-10. 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Jayden Russell - 1. Place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Suhani Patel - 2. Place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Nigel Seymour - 3. Place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Izuchukwu Nwadike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</a:p>
          <a:p>
            <a:pPr lvl="3">
              <a:defRPr sz="4800">
                <a:solidFill>
                  <a:srgbClr val="FF9300"/>
                </a:solidFill>
              </a:defRPr>
            </a:pP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Favour Nwogu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Kanyinsola Ijaduola</a:t>
            </a:r>
          </a:p>
          <a:p>
            <a:pPr lvl="3" marL="2590800" indent="-647700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Renee Ogoh</a:t>
            </a:r>
          </a:p>
        </p:txBody>
      </p:sp>
      <p:sp>
        <p:nvSpPr>
          <p:cNvPr id="196" name="MAA - AMC…"/>
          <p:cNvSpPr txBox="1"/>
          <p:nvPr/>
        </p:nvSpPr>
        <p:spPr>
          <a:xfrm>
            <a:off x="771645" y="2056864"/>
            <a:ext cx="22424950" cy="395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0096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MAA - AMC </a:t>
            </a:r>
          </a:p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0096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American Mathematics Competitions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AMC.jpg" descr="AMC.jpg"/>
          <p:cNvPicPr>
            <a:picLocks noChangeAspect="1"/>
          </p:cNvPicPr>
          <p:nvPr/>
        </p:nvPicPr>
        <p:blipFill>
          <a:blip r:embed="rId2">
            <a:alphaModFix amt="18372"/>
            <a:extLst/>
          </a:blip>
          <a:stretch>
            <a:fillRect/>
          </a:stretch>
        </p:blipFill>
        <p:spPr>
          <a:xfrm>
            <a:off x="1853993" y="605422"/>
            <a:ext cx="19827800" cy="13716005"/>
          </a:xfrm>
          <a:prstGeom prst="rect">
            <a:avLst/>
          </a:prstGeom>
          <a:ln w="12700">
            <a:miter lim="400000"/>
          </a:ln>
          <a:effectLst>
            <a:reflection blurRad="0" stA="45655" stPos="0" endA="0" endPos="40000" dist="0" dir="5400000" fadeDir="5400000" sx="100000" sy="-100000" kx="0" ky="0" algn="bl" rotWithShape="0"/>
          </a:effectLst>
        </p:spPr>
      </p:pic>
      <p:sp>
        <p:nvSpPr>
          <p:cNvPr id="199" name="1 student participated to AMC-12.…"/>
          <p:cNvSpPr txBox="1"/>
          <p:nvPr>
            <p:ph type="body" idx="1"/>
          </p:nvPr>
        </p:nvSpPr>
        <p:spPr>
          <a:xfrm>
            <a:off x="1257300" y="5005935"/>
            <a:ext cx="21869400" cy="7135318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FF9300"/>
                </a:solidFill>
              </a:defRPr>
            </a:pPr>
            <a:r>
              <a:t>1 student participated to AMC-12. </a:t>
            </a:r>
          </a:p>
          <a:p>
            <a:pPr lvl="3" marL="2259051" indent="-315951">
              <a:buClr>
                <a:srgbClr val="000000"/>
              </a:buClr>
              <a:buSzPct val="200000"/>
              <a:buChar char="•"/>
              <a:defRPr sz="4800">
                <a:solidFill>
                  <a:srgbClr val="FF9300"/>
                </a:solidFill>
              </a:defRPr>
            </a:pPr>
            <a:r>
              <a:t>Hannah Simmons - 1. Place</a:t>
            </a:r>
          </a:p>
        </p:txBody>
      </p:sp>
      <p:sp>
        <p:nvSpPr>
          <p:cNvPr id="200" name="MAA - AMC…"/>
          <p:cNvSpPr txBox="1"/>
          <p:nvPr/>
        </p:nvSpPr>
        <p:spPr>
          <a:xfrm>
            <a:off x="977290" y="2145052"/>
            <a:ext cx="22424950" cy="395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0096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MAA - AMC </a:t>
            </a:r>
          </a:p>
          <a:p>
            <a:pPr algn="l" defTabSz="1160859">
              <a:spcBef>
                <a:spcPts val="0"/>
              </a:spcBef>
              <a:tabLst/>
              <a:defRPr b="1" cap="all" spc="-440" sz="8800">
                <a:solidFill>
                  <a:srgbClr val="0096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American Mathematics Competitions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arete-labs.png" descr="arete-labs.png"/>
          <p:cNvPicPr>
            <a:picLocks noChangeAspect="1"/>
          </p:cNvPicPr>
          <p:nvPr/>
        </p:nvPicPr>
        <p:blipFill>
          <a:blip r:embed="rId2">
            <a:alphaModFix amt="29968"/>
            <a:extLst/>
          </a:blip>
          <a:stretch>
            <a:fillRect/>
          </a:stretch>
        </p:blipFill>
        <p:spPr>
          <a:xfrm>
            <a:off x="-2119492" y="1253595"/>
            <a:ext cx="30033994" cy="1252538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ARETTA LABS -…"/>
          <p:cNvSpPr txBox="1"/>
          <p:nvPr/>
        </p:nvSpPr>
        <p:spPr>
          <a:xfrm>
            <a:off x="1990515" y="2316035"/>
            <a:ext cx="20402971" cy="908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ARETTA LABS - 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MADNESS COMPETETIONS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3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Math Madness</a:t>
            </a:r>
            <a:r>
              <a:t> is an online, team-based competition event that takes place each fall and spring at three levels, ES (3-5th), MS (6-8th) and HS (9-12th), enabling students to compete in leagues of weekly competition followed by a by a nation-wide, single elimination bracket tournament.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arete-labs.png" descr="arete-labs.png"/>
          <p:cNvPicPr>
            <a:picLocks noChangeAspect="1"/>
          </p:cNvPicPr>
          <p:nvPr/>
        </p:nvPicPr>
        <p:blipFill>
          <a:blip r:embed="rId2">
            <a:alphaModFix amt="29968"/>
            <a:extLst/>
          </a:blip>
          <a:stretch>
            <a:fillRect/>
          </a:stretch>
        </p:blipFill>
        <p:spPr>
          <a:xfrm>
            <a:off x="-2119492" y="1253595"/>
            <a:ext cx="30033994" cy="1252538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ARETTA LABS -…"/>
          <p:cNvSpPr txBox="1"/>
          <p:nvPr/>
        </p:nvSpPr>
        <p:spPr>
          <a:xfrm>
            <a:off x="1990515" y="2755009"/>
            <a:ext cx="20402971" cy="313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ARETTA LABS - </a:t>
            </a:r>
          </a:p>
          <a:p>
            <a:pPr algn="l" defTabSz="584200">
              <a:spcBef>
                <a:spcPts val="0"/>
              </a:spcBef>
              <a:tabLst/>
              <a:defRPr b="1" cap="all" spc="-400" sz="100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MATH MADNESS COMPETETIONS</a:t>
            </a:r>
          </a:p>
        </p:txBody>
      </p:sp>
      <p:sp>
        <p:nvSpPr>
          <p:cNvPr id="207" name="The &quot;Mathmagicians&quot; took the Math Madness contest against the team &quot;Numerator Always on Top&quot; and won it with a lead 17-6."/>
          <p:cNvSpPr txBox="1"/>
          <p:nvPr/>
        </p:nvSpPr>
        <p:spPr>
          <a:xfrm>
            <a:off x="2163407" y="5968846"/>
            <a:ext cx="21468195" cy="3094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solidFill>
                  <a:srgbClr val="0096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The "Mathmagicians" took the Math Madness contest against the team "Numerator Always on Top" and won it with a lead 17-6. 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08" name="Christina Thomas,…"/>
          <p:cNvSpPr txBox="1"/>
          <p:nvPr/>
        </p:nvSpPr>
        <p:spPr>
          <a:xfrm>
            <a:off x="1957308" y="7582731"/>
            <a:ext cx="15586530" cy="549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Christina Thomas,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Suhani Patel,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Nigel Seymour,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Renee Ogoh,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Kanyinsola  Ijaduola,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Jayden Russell,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Leah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Hannah Brooks, </a:t>
            </a:r>
          </a:p>
          <a:p>
            <a:pPr marL="647700" indent="-647700" algn="l">
              <a:buClr>
                <a:srgbClr val="000000"/>
              </a:buClr>
              <a:buSzPct val="200000"/>
              <a:buChar char="•"/>
              <a:defRPr spc="-39" sz="4000">
                <a:solidFill>
                  <a:srgbClr val="0096F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Favour Nwogu"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